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79" r:id="rId3"/>
    <p:sldId id="274" r:id="rId4"/>
    <p:sldId id="275" r:id="rId5"/>
    <p:sldId id="280" r:id="rId6"/>
    <p:sldId id="276" r:id="rId7"/>
    <p:sldId id="277" r:id="rId8"/>
    <p:sldId id="278"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2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1/8/2019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1/8/2019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1.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134">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81DB10-A911-43A3-A2AF-37E3073F830B}"/>
              </a:ext>
            </a:extLst>
          </p:cNvPr>
          <p:cNvSpPr>
            <a:spLocks noGrp="1"/>
          </p:cNvSpPr>
          <p:nvPr>
            <p:ph type="ctrTitle"/>
          </p:nvPr>
        </p:nvSpPr>
        <p:spPr>
          <a:xfrm>
            <a:off x="6276995" y="209159"/>
            <a:ext cx="5810792" cy="2889114"/>
          </a:xfrm>
        </p:spPr>
        <p:txBody>
          <a:bodyPr anchor="b">
            <a:normAutofit/>
          </a:bodyPr>
          <a:lstStyle/>
          <a:p>
            <a:pPr algn="l"/>
            <a:r>
              <a:rPr lang="en-US" sz="3200" b="1" dirty="0">
                <a:solidFill>
                  <a:schemeClr val="bg1"/>
                </a:solidFill>
              </a:rPr>
              <a:t>Apache Hive Interview Questions</a:t>
            </a:r>
          </a:p>
        </p:txBody>
      </p:sp>
      <p:sp>
        <p:nvSpPr>
          <p:cNvPr id="3" name="Subtitle 2">
            <a:extLst>
              <a:ext uri="{FF2B5EF4-FFF2-40B4-BE49-F238E27FC236}">
                <a16:creationId xmlns:a16="http://schemas.microsoft.com/office/drawing/2014/main" id="{0F7B3630-F42F-42E1-AC9D-CC2B4953D362}"/>
              </a:ext>
            </a:extLst>
          </p:cNvPr>
          <p:cNvSpPr>
            <a:spLocks noGrp="1"/>
          </p:cNvSpPr>
          <p:nvPr>
            <p:ph type="subTitle" idx="1"/>
          </p:nvPr>
        </p:nvSpPr>
        <p:spPr>
          <a:xfrm>
            <a:off x="6443536" y="3256342"/>
            <a:ext cx="4645250" cy="1147863"/>
          </a:xfrm>
        </p:spPr>
        <p:txBody>
          <a:bodyPr anchor="t">
            <a:normAutofit/>
          </a:bodyPr>
          <a:lstStyle/>
          <a:p>
            <a:pPr algn="l"/>
            <a:r>
              <a:rPr lang="en-US" sz="4400" dirty="0" err="1">
                <a:solidFill>
                  <a:schemeClr val="bg1"/>
                </a:solidFill>
              </a:rPr>
              <a:t>MapSide</a:t>
            </a:r>
            <a:r>
              <a:rPr lang="en-US" sz="4400" dirty="0">
                <a:solidFill>
                  <a:schemeClr val="bg1"/>
                </a:solidFill>
              </a:rPr>
              <a:t> Join</a:t>
            </a:r>
          </a:p>
        </p:txBody>
      </p:sp>
      <p:sp>
        <p:nvSpPr>
          <p:cNvPr id="137" name="Freeform: Shape 136">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9" name="Freeform: Shape 138">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Image result for hive">
            <a:extLst>
              <a:ext uri="{FF2B5EF4-FFF2-40B4-BE49-F238E27FC236}">
                <a16:creationId xmlns:a16="http://schemas.microsoft.com/office/drawing/2014/main" id="{423E7BF3-1D58-4CAA-B237-15A6E4CD09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382" y="925947"/>
            <a:ext cx="4047843" cy="363793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2D23320-73BC-4F89-BA4E-49806CED53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41280" y="5354320"/>
            <a:ext cx="1920240" cy="1473200"/>
          </a:xfrm>
          <a:prstGeom prst="rect">
            <a:avLst/>
          </a:prstGeom>
        </p:spPr>
      </p:pic>
      <p:pic>
        <p:nvPicPr>
          <p:cNvPr id="5" name="Audio 4">
            <a:hlinkClick r:id="" action="ppaction://media"/>
            <a:extLst>
              <a:ext uri="{FF2B5EF4-FFF2-40B4-BE49-F238E27FC236}">
                <a16:creationId xmlns:a16="http://schemas.microsoft.com/office/drawing/2014/main" id="{87290B75-36E7-41CA-A4C3-2421C980C5E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5358600"/>
      </p:ext>
    </p:extLst>
  </p:cSld>
  <p:clrMapOvr>
    <a:masterClrMapping/>
  </p:clrMapOvr>
  <mc:AlternateContent xmlns:mc="http://schemas.openxmlformats.org/markup-compatibility/2006">
    <mc:Choice xmlns:p14="http://schemas.microsoft.com/office/powerpoint/2010/main" Requires="p14">
      <p:transition spd="slow" p14:dur="2000" advTm="12020"/>
    </mc:Choice>
    <mc:Fallback>
      <p:transition spd="slow" advTm="120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Map Side Join vs Join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b="1" dirty="0"/>
              <a:t>Here, we will see : Map side join</a:t>
            </a:r>
            <a:r>
              <a:rPr lang="en-US" dirty="0"/>
              <a:t> and its advantages over the normal join operation in </a:t>
            </a:r>
            <a:r>
              <a:rPr lang="en-US" b="1" dirty="0"/>
              <a:t>Hive</a:t>
            </a:r>
            <a:r>
              <a:rPr lang="en-US" dirty="0"/>
              <a:t>. </a:t>
            </a:r>
          </a:p>
          <a:p>
            <a:pPr marL="457200" lvl="1" indent="0">
              <a:buNone/>
            </a:pPr>
            <a:endParaRPr lang="en-US" dirty="0"/>
          </a:p>
          <a:p>
            <a:pPr marL="457200" lvl="1" indent="0">
              <a:buNone/>
            </a:pPr>
            <a:r>
              <a:rPr lang="en-US" dirty="0"/>
              <a:t>Lets first understand the concept of</a:t>
            </a:r>
            <a:r>
              <a:rPr lang="en-US" b="1" dirty="0"/>
              <a:t> ‘Join’</a:t>
            </a:r>
            <a:r>
              <a:rPr lang="en-US" dirty="0"/>
              <a:t> and what happens internally when we perform the join in </a:t>
            </a:r>
            <a:r>
              <a:rPr lang="en-US" b="1" dirty="0"/>
              <a:t>Hive</a:t>
            </a:r>
            <a:r>
              <a:rPr lang="en-US" dirty="0"/>
              <a:t>.</a:t>
            </a:r>
          </a:p>
        </p:txBody>
      </p:sp>
      <p:pic>
        <p:nvPicPr>
          <p:cNvPr id="5" name="Audio 4">
            <a:hlinkClick r:id="" action="ppaction://media"/>
            <a:extLst>
              <a:ext uri="{FF2B5EF4-FFF2-40B4-BE49-F238E27FC236}">
                <a16:creationId xmlns:a16="http://schemas.microsoft.com/office/drawing/2014/main" id="{8AEBB081-9562-43CD-8521-0D55B908AB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09532183"/>
      </p:ext>
    </p:extLst>
  </p:cSld>
  <p:clrMapOvr>
    <a:masterClrMapping/>
  </p:clrMapOvr>
  <mc:AlternateContent xmlns:mc="http://schemas.openxmlformats.org/markup-compatibility/2006">
    <mc:Choice xmlns:p14="http://schemas.microsoft.com/office/powerpoint/2010/main" Requires="p14">
      <p:transition spd="slow" p14:dur="2000" advTm="27749"/>
    </mc:Choice>
    <mc:Fallback>
      <p:transition spd="slow" advTm="277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Rounded Corners 37">
            <a:extLst>
              <a:ext uri="{FF2B5EF4-FFF2-40B4-BE49-F238E27FC236}">
                <a16:creationId xmlns:a16="http://schemas.microsoft.com/office/drawing/2014/main" id="{98FAA9B6-79F9-48FD-A2E8-1E9B71A31323}"/>
              </a:ext>
            </a:extLst>
          </p:cNvPr>
          <p:cNvSpPr/>
          <p:nvPr/>
        </p:nvSpPr>
        <p:spPr>
          <a:xfrm>
            <a:off x="4397823" y="4263024"/>
            <a:ext cx="1567543" cy="2036719"/>
          </a:xfrm>
          <a:prstGeom prst="round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AF5F8CD1-DAA7-4787-85D7-81A36474CDA7}"/>
              </a:ext>
            </a:extLst>
          </p:cNvPr>
          <p:cNvSpPr/>
          <p:nvPr/>
        </p:nvSpPr>
        <p:spPr>
          <a:xfrm>
            <a:off x="4376057" y="957943"/>
            <a:ext cx="1567543" cy="2036719"/>
          </a:xfrm>
          <a:prstGeom prst="round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6738257" y="-1"/>
            <a:ext cx="5279572" cy="2284003"/>
          </a:xfrm>
        </p:spPr>
        <p:txBody>
          <a:bodyPr>
            <a:noAutofit/>
          </a:bodyPr>
          <a:lstStyle/>
          <a:p>
            <a:r>
              <a:rPr lang="en-US" sz="1800" b="1" dirty="0"/>
              <a:t>Join Internals :</a:t>
            </a:r>
            <a:br>
              <a:rPr lang="en-US" sz="1800" b="1" dirty="0"/>
            </a:br>
            <a:br>
              <a:rPr lang="en-US" sz="1800" b="1" dirty="0"/>
            </a:br>
            <a:r>
              <a:rPr lang="en-US" sz="1800" b="1" dirty="0"/>
              <a:t>1. Map stage – Reads the tables data and produces join key, join value tuples.</a:t>
            </a:r>
            <a:br>
              <a:rPr lang="en-US" sz="1800" b="1" dirty="0"/>
            </a:br>
            <a:br>
              <a:rPr lang="en-US" sz="1800" b="1" dirty="0"/>
            </a:br>
            <a:r>
              <a:rPr lang="en-US" sz="1800" b="1" dirty="0"/>
              <a:t>2. Shuffle – output of map stage is sorted and merged.</a:t>
            </a:r>
            <a:br>
              <a:rPr lang="en-US" sz="1800" b="1" dirty="0"/>
            </a:br>
            <a:br>
              <a:rPr lang="en-US" sz="1800" b="1" dirty="0"/>
            </a:br>
            <a:r>
              <a:rPr lang="en-US" sz="1800" b="1" dirty="0"/>
              <a:t>3. Reduce stage – takes sorted result and performs join.</a:t>
            </a:r>
            <a:br>
              <a:rPr lang="en-US" sz="1800" b="1" dirty="0"/>
            </a:br>
            <a:endParaRPr lang="en-US" sz="1800" b="1" dirty="0"/>
          </a:p>
        </p:txBody>
      </p:sp>
      <p:sp>
        <p:nvSpPr>
          <p:cNvPr id="4" name="Rectangle: Rounded Corners 3">
            <a:extLst>
              <a:ext uri="{FF2B5EF4-FFF2-40B4-BE49-F238E27FC236}">
                <a16:creationId xmlns:a16="http://schemas.microsoft.com/office/drawing/2014/main" id="{214C97CB-B6F3-4A43-A545-A89611E2F417}"/>
              </a:ext>
            </a:extLst>
          </p:cNvPr>
          <p:cNvSpPr/>
          <p:nvPr/>
        </p:nvSpPr>
        <p:spPr>
          <a:xfrm>
            <a:off x="99336" y="2994662"/>
            <a:ext cx="1687286" cy="104502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TASK</a:t>
            </a:r>
          </a:p>
        </p:txBody>
      </p:sp>
      <p:sp>
        <p:nvSpPr>
          <p:cNvPr id="5" name="Rectangle: Rounded Corners 4">
            <a:extLst>
              <a:ext uri="{FF2B5EF4-FFF2-40B4-BE49-F238E27FC236}">
                <a16:creationId xmlns:a16="http://schemas.microsoft.com/office/drawing/2014/main" id="{E1398AE1-26ED-4C1E-B2AB-D58C29146830}"/>
              </a:ext>
            </a:extLst>
          </p:cNvPr>
          <p:cNvSpPr/>
          <p:nvPr/>
        </p:nvSpPr>
        <p:spPr>
          <a:xfrm>
            <a:off x="4604656" y="1143002"/>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6" name="Rectangle: Rounded Corners 5">
            <a:extLst>
              <a:ext uri="{FF2B5EF4-FFF2-40B4-BE49-F238E27FC236}">
                <a16:creationId xmlns:a16="http://schemas.microsoft.com/office/drawing/2014/main" id="{E92C8867-DE22-4E41-A1DE-B760BB1F4F87}"/>
              </a:ext>
            </a:extLst>
          </p:cNvPr>
          <p:cNvSpPr/>
          <p:nvPr/>
        </p:nvSpPr>
        <p:spPr>
          <a:xfrm>
            <a:off x="2057391" y="1467395"/>
            <a:ext cx="1687286" cy="609599"/>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 A</a:t>
            </a:r>
          </a:p>
        </p:txBody>
      </p:sp>
      <p:sp>
        <p:nvSpPr>
          <p:cNvPr id="7" name="Rectangle: Rounded Corners 6">
            <a:extLst>
              <a:ext uri="{FF2B5EF4-FFF2-40B4-BE49-F238E27FC236}">
                <a16:creationId xmlns:a16="http://schemas.microsoft.com/office/drawing/2014/main" id="{B11445F8-D89E-44E8-B45C-E2B2C94E21B8}"/>
              </a:ext>
            </a:extLst>
          </p:cNvPr>
          <p:cNvSpPr/>
          <p:nvPr/>
        </p:nvSpPr>
        <p:spPr>
          <a:xfrm>
            <a:off x="2057391" y="4898572"/>
            <a:ext cx="1687286" cy="609599"/>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 B</a:t>
            </a:r>
          </a:p>
        </p:txBody>
      </p:sp>
      <p:sp>
        <p:nvSpPr>
          <p:cNvPr id="9" name="Rectangle: Rounded Corners 8">
            <a:extLst>
              <a:ext uri="{FF2B5EF4-FFF2-40B4-BE49-F238E27FC236}">
                <a16:creationId xmlns:a16="http://schemas.microsoft.com/office/drawing/2014/main" id="{3ADD915C-3CEC-47A6-918B-08737CD155D2}"/>
              </a:ext>
            </a:extLst>
          </p:cNvPr>
          <p:cNvSpPr/>
          <p:nvPr/>
        </p:nvSpPr>
        <p:spPr>
          <a:xfrm>
            <a:off x="6983184" y="3386544"/>
            <a:ext cx="941616" cy="468085"/>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Shuffle</a:t>
            </a:r>
          </a:p>
        </p:txBody>
      </p:sp>
      <p:sp>
        <p:nvSpPr>
          <p:cNvPr id="12" name="Rectangle: Rounded Corners 11">
            <a:extLst>
              <a:ext uri="{FF2B5EF4-FFF2-40B4-BE49-F238E27FC236}">
                <a16:creationId xmlns:a16="http://schemas.microsoft.com/office/drawing/2014/main" id="{2F37F1A6-E02D-4D83-9CC2-EA92EAE28777}"/>
              </a:ext>
            </a:extLst>
          </p:cNvPr>
          <p:cNvSpPr/>
          <p:nvPr/>
        </p:nvSpPr>
        <p:spPr>
          <a:xfrm>
            <a:off x="4604654" y="1576616"/>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13" name="Rectangle: Rounded Corners 12">
            <a:extLst>
              <a:ext uri="{FF2B5EF4-FFF2-40B4-BE49-F238E27FC236}">
                <a16:creationId xmlns:a16="http://schemas.microsoft.com/office/drawing/2014/main" id="{38984162-8C2B-44AD-B185-1BA20E69ECC6}"/>
              </a:ext>
            </a:extLst>
          </p:cNvPr>
          <p:cNvSpPr/>
          <p:nvPr/>
        </p:nvSpPr>
        <p:spPr>
          <a:xfrm>
            <a:off x="4604654" y="2002973"/>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14" name="Rectangle: Rounded Corners 13">
            <a:extLst>
              <a:ext uri="{FF2B5EF4-FFF2-40B4-BE49-F238E27FC236}">
                <a16:creationId xmlns:a16="http://schemas.microsoft.com/office/drawing/2014/main" id="{0952923C-B88C-4E3B-AD16-2A4FCCCE2CD5}"/>
              </a:ext>
            </a:extLst>
          </p:cNvPr>
          <p:cNvSpPr/>
          <p:nvPr/>
        </p:nvSpPr>
        <p:spPr>
          <a:xfrm>
            <a:off x="4604654" y="2429331"/>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15" name="Rectangle: Rounded Corners 14">
            <a:extLst>
              <a:ext uri="{FF2B5EF4-FFF2-40B4-BE49-F238E27FC236}">
                <a16:creationId xmlns:a16="http://schemas.microsoft.com/office/drawing/2014/main" id="{55892C9F-3C54-4298-AFCF-4D93E532FB7E}"/>
              </a:ext>
            </a:extLst>
          </p:cNvPr>
          <p:cNvSpPr/>
          <p:nvPr/>
        </p:nvSpPr>
        <p:spPr>
          <a:xfrm>
            <a:off x="8651420" y="3393076"/>
            <a:ext cx="1069523" cy="468085"/>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Reducer</a:t>
            </a:r>
          </a:p>
        </p:txBody>
      </p:sp>
      <p:sp>
        <p:nvSpPr>
          <p:cNvPr id="16" name="Rectangle: Rounded Corners 15">
            <a:extLst>
              <a:ext uri="{FF2B5EF4-FFF2-40B4-BE49-F238E27FC236}">
                <a16:creationId xmlns:a16="http://schemas.microsoft.com/office/drawing/2014/main" id="{AA2BA289-DD7B-449C-BCBB-DE4FB6F0F949}"/>
              </a:ext>
            </a:extLst>
          </p:cNvPr>
          <p:cNvSpPr/>
          <p:nvPr/>
        </p:nvSpPr>
        <p:spPr>
          <a:xfrm>
            <a:off x="4604654" y="4463869"/>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17" name="Rectangle: Rounded Corners 16">
            <a:extLst>
              <a:ext uri="{FF2B5EF4-FFF2-40B4-BE49-F238E27FC236}">
                <a16:creationId xmlns:a16="http://schemas.microsoft.com/office/drawing/2014/main" id="{7BA40411-6DB6-4B4B-A4B9-3AEBAE98AC47}"/>
              </a:ext>
            </a:extLst>
          </p:cNvPr>
          <p:cNvSpPr/>
          <p:nvPr/>
        </p:nvSpPr>
        <p:spPr>
          <a:xfrm>
            <a:off x="4604652" y="4897483"/>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18" name="Rectangle: Rounded Corners 17">
            <a:extLst>
              <a:ext uri="{FF2B5EF4-FFF2-40B4-BE49-F238E27FC236}">
                <a16:creationId xmlns:a16="http://schemas.microsoft.com/office/drawing/2014/main" id="{05A482C5-BCA8-4EAB-9FD3-B142CEC9855A}"/>
              </a:ext>
            </a:extLst>
          </p:cNvPr>
          <p:cNvSpPr/>
          <p:nvPr/>
        </p:nvSpPr>
        <p:spPr>
          <a:xfrm>
            <a:off x="4604652" y="5323840"/>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19" name="Rectangle: Rounded Corners 18">
            <a:extLst>
              <a:ext uri="{FF2B5EF4-FFF2-40B4-BE49-F238E27FC236}">
                <a16:creationId xmlns:a16="http://schemas.microsoft.com/office/drawing/2014/main" id="{B7736428-7E5D-4900-8423-C1308191F9E0}"/>
              </a:ext>
            </a:extLst>
          </p:cNvPr>
          <p:cNvSpPr/>
          <p:nvPr/>
        </p:nvSpPr>
        <p:spPr>
          <a:xfrm>
            <a:off x="4604652" y="5750198"/>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20" name="Rectangle: Rounded Corners 19">
            <a:extLst>
              <a:ext uri="{FF2B5EF4-FFF2-40B4-BE49-F238E27FC236}">
                <a16:creationId xmlns:a16="http://schemas.microsoft.com/office/drawing/2014/main" id="{FB98E2B2-6F61-4F12-80A5-BD88AB137674}"/>
              </a:ext>
            </a:extLst>
          </p:cNvPr>
          <p:cNvSpPr/>
          <p:nvPr/>
        </p:nvSpPr>
        <p:spPr>
          <a:xfrm>
            <a:off x="10765975" y="3386543"/>
            <a:ext cx="1069523" cy="468085"/>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cxnSp>
        <p:nvCxnSpPr>
          <p:cNvPr id="22" name="Straight Arrow Connector 21">
            <a:extLst>
              <a:ext uri="{FF2B5EF4-FFF2-40B4-BE49-F238E27FC236}">
                <a16:creationId xmlns:a16="http://schemas.microsoft.com/office/drawing/2014/main" id="{8B0FBF0F-390E-448C-A509-296DFED90D89}"/>
              </a:ext>
            </a:extLst>
          </p:cNvPr>
          <p:cNvCxnSpPr>
            <a:stCxn id="4" idx="0"/>
            <a:endCxn id="6" idx="1"/>
          </p:cNvCxnSpPr>
          <p:nvPr/>
        </p:nvCxnSpPr>
        <p:spPr>
          <a:xfrm flipV="1">
            <a:off x="942979" y="1772195"/>
            <a:ext cx="1114412" cy="1222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57A3173-F3F5-40A1-9D65-4E77CF8F03E4}"/>
              </a:ext>
            </a:extLst>
          </p:cNvPr>
          <p:cNvCxnSpPr>
            <a:stCxn id="4" idx="2"/>
            <a:endCxn id="7" idx="1"/>
          </p:cNvCxnSpPr>
          <p:nvPr/>
        </p:nvCxnSpPr>
        <p:spPr>
          <a:xfrm>
            <a:off x="942979" y="4039690"/>
            <a:ext cx="1114412" cy="1163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FE505CE-1628-463E-90B6-40B89A4A3570}"/>
              </a:ext>
            </a:extLst>
          </p:cNvPr>
          <p:cNvCxnSpPr>
            <a:cxnSpLocks/>
            <a:stCxn id="9" idx="3"/>
            <a:endCxn id="15" idx="1"/>
          </p:cNvCxnSpPr>
          <p:nvPr/>
        </p:nvCxnSpPr>
        <p:spPr>
          <a:xfrm>
            <a:off x="7924800" y="3620587"/>
            <a:ext cx="726620" cy="65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EBF0C661-0E31-4797-87F5-375BADC52056}"/>
              </a:ext>
            </a:extLst>
          </p:cNvPr>
          <p:cNvCxnSpPr>
            <a:cxnSpLocks/>
            <a:stCxn id="15" idx="3"/>
            <a:endCxn id="20" idx="1"/>
          </p:cNvCxnSpPr>
          <p:nvPr/>
        </p:nvCxnSpPr>
        <p:spPr>
          <a:xfrm flipV="1">
            <a:off x="9720943" y="3620586"/>
            <a:ext cx="1045032" cy="6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13D34B44-6CAF-40E0-A713-5A21C8E60FCC}"/>
              </a:ext>
            </a:extLst>
          </p:cNvPr>
          <p:cNvCxnSpPr>
            <a:stCxn id="12" idx="3"/>
            <a:endCxn id="9" idx="1"/>
          </p:cNvCxnSpPr>
          <p:nvPr/>
        </p:nvCxnSpPr>
        <p:spPr>
          <a:xfrm>
            <a:off x="5758538" y="1772196"/>
            <a:ext cx="1224646" cy="184839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1F8B5C2E-8E22-4243-B82F-C33E89E1F94C}"/>
              </a:ext>
            </a:extLst>
          </p:cNvPr>
          <p:cNvCxnSpPr>
            <a:stCxn id="18" idx="3"/>
            <a:endCxn id="9" idx="1"/>
          </p:cNvCxnSpPr>
          <p:nvPr/>
        </p:nvCxnSpPr>
        <p:spPr>
          <a:xfrm flipV="1">
            <a:off x="5758536" y="3620587"/>
            <a:ext cx="1224648" cy="189883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111D762-85AA-4D29-990D-4248C01FA7C0}"/>
              </a:ext>
            </a:extLst>
          </p:cNvPr>
          <p:cNvCxnSpPr>
            <a:stCxn id="6" idx="3"/>
          </p:cNvCxnSpPr>
          <p:nvPr/>
        </p:nvCxnSpPr>
        <p:spPr>
          <a:xfrm flipV="1">
            <a:off x="3744677" y="1768204"/>
            <a:ext cx="555180" cy="39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3E886CD-FD56-49F2-A03B-118F79297107}"/>
              </a:ext>
            </a:extLst>
          </p:cNvPr>
          <p:cNvCxnSpPr>
            <a:stCxn id="7" idx="3"/>
          </p:cNvCxnSpPr>
          <p:nvPr/>
        </p:nvCxnSpPr>
        <p:spPr>
          <a:xfrm flipV="1">
            <a:off x="3744677" y="5203371"/>
            <a:ext cx="55518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B25BAC8-3ECF-409E-BFB1-AE0B140B6801}"/>
              </a:ext>
            </a:extLst>
          </p:cNvPr>
          <p:cNvSpPr txBox="1"/>
          <p:nvPr/>
        </p:nvSpPr>
        <p:spPr>
          <a:xfrm>
            <a:off x="7916632" y="3083410"/>
            <a:ext cx="870857" cy="523220"/>
          </a:xfrm>
          <a:prstGeom prst="rect">
            <a:avLst/>
          </a:prstGeom>
          <a:noFill/>
        </p:spPr>
        <p:txBody>
          <a:bodyPr wrap="square" rtlCol="0">
            <a:spAutoFit/>
          </a:bodyPr>
          <a:lstStyle/>
          <a:p>
            <a:r>
              <a:rPr lang="en-US" sz="1400" b="1" dirty="0"/>
              <a:t>Sorted Data</a:t>
            </a:r>
          </a:p>
        </p:txBody>
      </p:sp>
      <p:sp>
        <p:nvSpPr>
          <p:cNvPr id="44" name="TextBox 43">
            <a:extLst>
              <a:ext uri="{FF2B5EF4-FFF2-40B4-BE49-F238E27FC236}">
                <a16:creationId xmlns:a16="http://schemas.microsoft.com/office/drawing/2014/main" id="{A72C68C7-C1FC-4989-8770-ABB34AFDF634}"/>
              </a:ext>
            </a:extLst>
          </p:cNvPr>
          <p:cNvSpPr txBox="1"/>
          <p:nvPr/>
        </p:nvSpPr>
        <p:spPr>
          <a:xfrm>
            <a:off x="6368142" y="3077391"/>
            <a:ext cx="870857" cy="523220"/>
          </a:xfrm>
          <a:prstGeom prst="rect">
            <a:avLst/>
          </a:prstGeom>
          <a:noFill/>
        </p:spPr>
        <p:txBody>
          <a:bodyPr wrap="square" rtlCol="0">
            <a:spAutoFit/>
          </a:bodyPr>
          <a:lstStyle/>
          <a:p>
            <a:r>
              <a:rPr lang="en-US" sz="1400" b="1" dirty="0"/>
              <a:t>Unsorted Data</a:t>
            </a:r>
          </a:p>
        </p:txBody>
      </p:sp>
      <p:sp>
        <p:nvSpPr>
          <p:cNvPr id="45" name="TextBox 44">
            <a:extLst>
              <a:ext uri="{FF2B5EF4-FFF2-40B4-BE49-F238E27FC236}">
                <a16:creationId xmlns:a16="http://schemas.microsoft.com/office/drawing/2014/main" id="{A64D1000-2260-4174-81A0-7042AEFBB4DF}"/>
              </a:ext>
            </a:extLst>
          </p:cNvPr>
          <p:cNvSpPr txBox="1"/>
          <p:nvPr/>
        </p:nvSpPr>
        <p:spPr>
          <a:xfrm>
            <a:off x="9884227" y="3131466"/>
            <a:ext cx="870857" cy="523220"/>
          </a:xfrm>
          <a:prstGeom prst="rect">
            <a:avLst/>
          </a:prstGeom>
          <a:noFill/>
        </p:spPr>
        <p:txBody>
          <a:bodyPr wrap="square" rtlCol="0">
            <a:spAutoFit/>
          </a:bodyPr>
          <a:lstStyle/>
          <a:p>
            <a:r>
              <a:rPr lang="en-US" sz="1400" b="1" dirty="0"/>
              <a:t>Joined Data</a:t>
            </a:r>
          </a:p>
        </p:txBody>
      </p:sp>
      <p:pic>
        <p:nvPicPr>
          <p:cNvPr id="46" name="Audio 45">
            <a:hlinkClick r:id="" action="ppaction://media"/>
            <a:extLst>
              <a:ext uri="{FF2B5EF4-FFF2-40B4-BE49-F238E27FC236}">
                <a16:creationId xmlns:a16="http://schemas.microsoft.com/office/drawing/2014/main" id="{5C97C3F5-6C9C-4A51-A565-B17DB828F46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5999221"/>
      </p:ext>
    </p:extLst>
  </p:cSld>
  <p:clrMapOvr>
    <a:masterClrMapping/>
  </p:clrMapOvr>
  <mc:AlternateContent xmlns:mc="http://schemas.openxmlformats.org/markup-compatibility/2006">
    <mc:Choice xmlns:p14="http://schemas.microsoft.com/office/powerpoint/2010/main" Requires="p14">
      <p:transition spd="slow" p14:dur="2000" advTm="134447"/>
    </mc:Choice>
    <mc:Fallback>
      <p:transition spd="slow" advTm="1344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Map Side Join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lnSpcReduction="10000"/>
          </a:bodyPr>
          <a:lstStyle/>
          <a:p>
            <a:r>
              <a:rPr lang="en-US" dirty="0"/>
              <a:t>Map-side Join is similar to a join but  all the task will be performed by the mapper alone.</a:t>
            </a:r>
          </a:p>
          <a:p>
            <a:endParaRPr lang="en-US" dirty="0"/>
          </a:p>
          <a:p>
            <a:r>
              <a:rPr lang="en-US" dirty="0"/>
              <a:t>There will be no reducer stage in Map side join.</a:t>
            </a:r>
          </a:p>
          <a:p>
            <a:endParaRPr lang="en-US" dirty="0"/>
          </a:p>
          <a:p>
            <a:r>
              <a:rPr lang="en-US" dirty="0"/>
              <a:t>The Map-side Join will be mostly suitable for small tables to optimize the tasks.</a:t>
            </a:r>
          </a:p>
          <a:p>
            <a:endParaRPr lang="en-US" dirty="0"/>
          </a:p>
          <a:p>
            <a:r>
              <a:rPr lang="en-US" dirty="0"/>
              <a:t>There are two ways to enable it. First is by using a hint, which looks like /*+ MAPJOIN(</a:t>
            </a:r>
            <a:r>
              <a:rPr lang="en-US" dirty="0" err="1"/>
              <a:t>aliasname</a:t>
            </a:r>
            <a:r>
              <a:rPr lang="en-US" dirty="0"/>
              <a:t>), MAPJOIN(</a:t>
            </a:r>
            <a:r>
              <a:rPr lang="en-US" dirty="0" err="1"/>
              <a:t>anothertable</a:t>
            </a:r>
            <a:r>
              <a:rPr lang="en-US" dirty="0"/>
              <a:t>) */</a:t>
            </a:r>
          </a:p>
          <a:p>
            <a:r>
              <a:rPr lang="en-US" dirty="0"/>
              <a:t>EG :: </a:t>
            </a:r>
            <a:r>
              <a:rPr lang="en-US" b="1" dirty="0">
                <a:highlight>
                  <a:srgbClr val="00FFFF"/>
                </a:highlight>
              </a:rPr>
              <a:t>SELECT /*+ MAPJOIN(c) */ * FROM orders o JOIN cities c ON (</a:t>
            </a:r>
            <a:r>
              <a:rPr lang="en-US" b="1" dirty="0" err="1">
                <a:highlight>
                  <a:srgbClr val="00FFFF"/>
                </a:highlight>
              </a:rPr>
              <a:t>o.city_id</a:t>
            </a:r>
            <a:r>
              <a:rPr lang="en-US" b="1" dirty="0">
                <a:highlight>
                  <a:srgbClr val="00FFFF"/>
                </a:highlight>
              </a:rPr>
              <a:t> = c.id);</a:t>
            </a:r>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326CDEA6-A8F3-4E87-8021-7589AB2B56F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767593531"/>
      </p:ext>
    </p:extLst>
  </p:cSld>
  <p:clrMapOvr>
    <a:masterClrMapping/>
  </p:clrMapOvr>
  <mc:AlternateContent xmlns:mc="http://schemas.openxmlformats.org/markup-compatibility/2006">
    <mc:Choice xmlns:p14="http://schemas.microsoft.com/office/powerpoint/2010/main" Requires="p14">
      <p:transition spd="slow" p14:dur="2000" advTm="97275"/>
    </mc:Choice>
    <mc:Fallback>
      <p:transition spd="slow" advTm="97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Map Side Join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r>
              <a:rPr lang="en-US" dirty="0"/>
              <a:t>There are two ways to enable it. First is by using a hint, which looks like /*+ MAPJOIN(</a:t>
            </a:r>
            <a:r>
              <a:rPr lang="en-US" dirty="0" err="1"/>
              <a:t>aliasname</a:t>
            </a:r>
            <a:r>
              <a:rPr lang="en-US" dirty="0"/>
              <a:t>), MAPJOIN(</a:t>
            </a:r>
            <a:r>
              <a:rPr lang="en-US" dirty="0" err="1"/>
              <a:t>anothertable</a:t>
            </a:r>
            <a:r>
              <a:rPr lang="en-US" dirty="0"/>
              <a:t>) */</a:t>
            </a:r>
          </a:p>
          <a:p>
            <a:pPr marL="0" indent="0">
              <a:buNone/>
            </a:pPr>
            <a:endParaRPr lang="en-US" dirty="0"/>
          </a:p>
          <a:p>
            <a:pPr marL="0" indent="0">
              <a:buNone/>
            </a:pPr>
            <a:r>
              <a:rPr lang="en-US" dirty="0"/>
              <a:t>EG :: </a:t>
            </a:r>
            <a:r>
              <a:rPr lang="en-US" b="1" dirty="0">
                <a:highlight>
                  <a:srgbClr val="00FFFF"/>
                </a:highlight>
              </a:rPr>
              <a:t>SELECT /*+ MAPJOIN(c) */ * FROM orders o JOIN cities c ON (</a:t>
            </a:r>
            <a:r>
              <a:rPr lang="en-US" b="1" dirty="0" err="1">
                <a:highlight>
                  <a:srgbClr val="00FFFF"/>
                </a:highlight>
              </a:rPr>
              <a:t>o.city_id</a:t>
            </a:r>
            <a:r>
              <a:rPr lang="en-US" b="1" dirty="0">
                <a:highlight>
                  <a:srgbClr val="00FFFF"/>
                </a:highlight>
              </a:rPr>
              <a:t> = c.id);</a:t>
            </a:r>
          </a:p>
          <a:p>
            <a:endParaRPr lang="en-US" b="1" dirty="0">
              <a:highlight>
                <a:srgbClr val="00FFFF"/>
              </a:highlight>
            </a:endParaRPr>
          </a:p>
          <a:p>
            <a:endParaRPr lang="en-US" b="1" dirty="0">
              <a:highlight>
                <a:srgbClr val="00FFFF"/>
              </a:highlight>
            </a:endParaRPr>
          </a:p>
          <a:p>
            <a:r>
              <a:rPr lang="en-US" b="1" dirty="0">
                <a:highlight>
                  <a:srgbClr val="00FFFF"/>
                </a:highlight>
              </a:rPr>
              <a:t>Another way, </a:t>
            </a:r>
            <a:r>
              <a:rPr lang="en-US" b="1" dirty="0"/>
              <a:t>set </a:t>
            </a:r>
            <a:r>
              <a:rPr lang="en-US" b="1" dirty="0" err="1">
                <a:highlight>
                  <a:srgbClr val="00FFFF"/>
                </a:highlight>
              </a:rPr>
              <a:t>hive.auto.convert.join</a:t>
            </a:r>
            <a:r>
              <a:rPr lang="en-US" b="1" dirty="0">
                <a:highlight>
                  <a:srgbClr val="00FFFF"/>
                </a:highlight>
              </a:rPr>
              <a:t> to true </a:t>
            </a:r>
            <a:r>
              <a:rPr lang="en-US" b="1" dirty="0"/>
              <a:t>in your config, and Hive will automatically use </a:t>
            </a:r>
            <a:r>
              <a:rPr lang="en-US" b="1" dirty="0" err="1"/>
              <a:t>mapjoins</a:t>
            </a:r>
            <a:r>
              <a:rPr lang="en-US" b="1" dirty="0"/>
              <a:t> for any tables smaller than </a:t>
            </a:r>
            <a:r>
              <a:rPr lang="en-US" b="1" dirty="0" err="1">
                <a:highlight>
                  <a:srgbClr val="00FFFF"/>
                </a:highlight>
              </a:rPr>
              <a:t>hive.mapjoin.smalltable.filesize</a:t>
            </a:r>
            <a:r>
              <a:rPr lang="en-US" b="1" dirty="0">
                <a:highlight>
                  <a:srgbClr val="00FFFF"/>
                </a:highlight>
              </a:rPr>
              <a:t> </a:t>
            </a:r>
            <a:r>
              <a:rPr lang="en-US" b="1" dirty="0"/>
              <a:t>(default is 25MB).</a:t>
            </a:r>
            <a:endParaRPr lang="en-US" b="1" dirty="0">
              <a:highlight>
                <a:srgbClr val="00FFFF"/>
              </a:highlight>
            </a:endParaRPr>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755FE5AD-5116-4E9F-91EC-78AA02923C7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28789755"/>
      </p:ext>
    </p:extLst>
  </p:cSld>
  <p:clrMapOvr>
    <a:masterClrMapping/>
  </p:clrMapOvr>
  <mc:AlternateContent xmlns:mc="http://schemas.openxmlformats.org/markup-compatibility/2006">
    <mc:Choice xmlns:p14="http://schemas.microsoft.com/office/powerpoint/2010/main" Requires="p14">
      <p:transition spd="slow" p14:dur="2000" advTm="50890"/>
    </mc:Choice>
    <mc:Fallback>
      <p:transition spd="slow" advTm="50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Map Side Join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lvl="1"/>
            <a:r>
              <a:rPr lang="en-US" dirty="0"/>
              <a:t>In the scenario of join where one table is small comparatively, during task execution, a Map Reduce local task will be created before the original join Map Reduce task which will read data of the small table from HDFS and store it into an in-memory hash table. </a:t>
            </a:r>
          </a:p>
          <a:p>
            <a:pPr lvl="1"/>
            <a:endParaRPr lang="en-US" dirty="0"/>
          </a:p>
          <a:p>
            <a:pPr lvl="1"/>
            <a:r>
              <a:rPr lang="en-US" dirty="0"/>
              <a:t>After reading, it serializes the in-memory hash table into a hash table file.</a:t>
            </a:r>
          </a:p>
          <a:p>
            <a:pPr lvl="1"/>
            <a:endParaRPr lang="en-US" dirty="0"/>
          </a:p>
          <a:p>
            <a:pPr lvl="1"/>
            <a:r>
              <a:rPr lang="en-US" b="1" i="1" dirty="0"/>
              <a:t>Now,</a:t>
            </a:r>
            <a:r>
              <a:rPr lang="en-US" dirty="0"/>
              <a:t> when the original join Map Reduce task is running, it moves the data in the hash table file to the Hadoop distributed cache, which populates </a:t>
            </a:r>
            <a:r>
              <a:rPr lang="en-US" dirty="0">
                <a:highlight>
                  <a:srgbClr val="00FFFF"/>
                </a:highlight>
              </a:rPr>
              <a:t>these files to each mapper’s local disk</a:t>
            </a:r>
            <a:r>
              <a:rPr lang="en-US" dirty="0"/>
              <a:t>. So all the mappers can load this persistent hash table file back into the memory as a local read and do the join work as before. </a:t>
            </a:r>
          </a:p>
        </p:txBody>
      </p:sp>
      <p:pic>
        <p:nvPicPr>
          <p:cNvPr id="4" name="Audio 3">
            <a:hlinkClick r:id="" action="ppaction://media"/>
            <a:extLst>
              <a:ext uri="{FF2B5EF4-FFF2-40B4-BE49-F238E27FC236}">
                <a16:creationId xmlns:a16="http://schemas.microsoft.com/office/drawing/2014/main" id="{35062FE4-1B6F-486B-B562-39DBC931464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79078913"/>
      </p:ext>
    </p:extLst>
  </p:cSld>
  <p:clrMapOvr>
    <a:masterClrMapping/>
  </p:clrMapOvr>
  <mc:AlternateContent xmlns:mc="http://schemas.openxmlformats.org/markup-compatibility/2006">
    <mc:Choice xmlns:p14="http://schemas.microsoft.com/office/powerpoint/2010/main" Requires="p14">
      <p:transition spd="slow" p14:dur="2000" advTm="127955"/>
    </mc:Choice>
    <mc:Fallback>
      <p:transition spd="slow" advTm="1279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0"/>
            <a:ext cx="10515600" cy="1015999"/>
          </a:xfrm>
        </p:spPr>
        <p:txBody>
          <a:bodyPr>
            <a:noAutofit/>
          </a:bodyPr>
          <a:lstStyle/>
          <a:p>
            <a:r>
              <a:rPr lang="en-US" sz="1800" b="1" dirty="0">
                <a:latin typeface="+mn-lt"/>
              </a:rPr>
              <a:t>1. The execution flow of the optimized map join is shown in the figure below. </a:t>
            </a:r>
            <a:br>
              <a:rPr lang="en-US" sz="1800" b="1" dirty="0">
                <a:latin typeface="+mn-lt"/>
              </a:rPr>
            </a:br>
            <a:r>
              <a:rPr lang="en-US" sz="1800" b="1" dirty="0">
                <a:latin typeface="+mn-lt"/>
              </a:rPr>
              <a:t>2. After optimization, the small table needs to be read just once. </a:t>
            </a:r>
            <a:br>
              <a:rPr lang="en-US" sz="1800" b="1" dirty="0">
                <a:latin typeface="+mn-lt"/>
              </a:rPr>
            </a:br>
            <a:r>
              <a:rPr lang="en-US" sz="1800" b="1" dirty="0">
                <a:latin typeface="+mn-lt"/>
              </a:rPr>
              <a:t>3. Also if multiple mappers are running on the same machine, the distributed cache only needs to push one copy of the hash table file to this machine.</a:t>
            </a:r>
          </a:p>
        </p:txBody>
      </p:sp>
      <p:sp>
        <p:nvSpPr>
          <p:cNvPr id="4" name="Rectangle: Rounded Corners 3">
            <a:extLst>
              <a:ext uri="{FF2B5EF4-FFF2-40B4-BE49-F238E27FC236}">
                <a16:creationId xmlns:a16="http://schemas.microsoft.com/office/drawing/2014/main" id="{6CAF414C-135D-420A-8EB5-9663072D33F0}"/>
              </a:ext>
            </a:extLst>
          </p:cNvPr>
          <p:cNvSpPr/>
          <p:nvPr/>
        </p:nvSpPr>
        <p:spPr>
          <a:xfrm>
            <a:off x="2122713" y="1415147"/>
            <a:ext cx="1088572" cy="544286"/>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Task</a:t>
            </a:r>
          </a:p>
        </p:txBody>
      </p:sp>
      <p:sp>
        <p:nvSpPr>
          <p:cNvPr id="5" name="Rectangle: Rounded Corners 4">
            <a:extLst>
              <a:ext uri="{FF2B5EF4-FFF2-40B4-BE49-F238E27FC236}">
                <a16:creationId xmlns:a16="http://schemas.microsoft.com/office/drawing/2014/main" id="{0E8A6D52-2EAC-471C-9D33-E81FCBF67725}"/>
              </a:ext>
            </a:extLst>
          </p:cNvPr>
          <p:cNvSpPr/>
          <p:nvPr/>
        </p:nvSpPr>
        <p:spPr>
          <a:xfrm>
            <a:off x="1371601" y="2340433"/>
            <a:ext cx="2601686" cy="533400"/>
          </a:xfrm>
          <a:prstGeom prst="round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 Reduce Local</a:t>
            </a:r>
          </a:p>
        </p:txBody>
      </p:sp>
      <p:sp>
        <p:nvSpPr>
          <p:cNvPr id="6" name="Rectangle: Single Corner Snipped 5">
            <a:extLst>
              <a:ext uri="{FF2B5EF4-FFF2-40B4-BE49-F238E27FC236}">
                <a16:creationId xmlns:a16="http://schemas.microsoft.com/office/drawing/2014/main" id="{6E88D5A3-7FA0-4502-875F-00209CF77417}"/>
              </a:ext>
            </a:extLst>
          </p:cNvPr>
          <p:cNvSpPr/>
          <p:nvPr/>
        </p:nvSpPr>
        <p:spPr>
          <a:xfrm>
            <a:off x="5290456" y="1273633"/>
            <a:ext cx="1175657" cy="1015999"/>
          </a:xfrm>
          <a:prstGeom prst="snip1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Small Table Data</a:t>
            </a:r>
          </a:p>
        </p:txBody>
      </p:sp>
      <p:sp>
        <p:nvSpPr>
          <p:cNvPr id="7" name="Rectangle: Rounded Corners 6">
            <a:extLst>
              <a:ext uri="{FF2B5EF4-FFF2-40B4-BE49-F238E27FC236}">
                <a16:creationId xmlns:a16="http://schemas.microsoft.com/office/drawing/2014/main" id="{3F592F19-AB4B-4504-9717-46C9B9172025}"/>
              </a:ext>
            </a:extLst>
          </p:cNvPr>
          <p:cNvSpPr/>
          <p:nvPr/>
        </p:nvSpPr>
        <p:spPr>
          <a:xfrm>
            <a:off x="1894107" y="3270616"/>
            <a:ext cx="1567543" cy="2036719"/>
          </a:xfrm>
          <a:prstGeom prst="round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43292B27-9B9F-41D9-9283-8959D7087746}"/>
              </a:ext>
            </a:extLst>
          </p:cNvPr>
          <p:cNvSpPr/>
          <p:nvPr/>
        </p:nvSpPr>
        <p:spPr>
          <a:xfrm>
            <a:off x="2122706" y="3455675"/>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9" name="Rectangle: Rounded Corners 8">
            <a:extLst>
              <a:ext uri="{FF2B5EF4-FFF2-40B4-BE49-F238E27FC236}">
                <a16:creationId xmlns:a16="http://schemas.microsoft.com/office/drawing/2014/main" id="{EF9B8DFC-A6C7-4260-B90B-52FDBC6C83AF}"/>
              </a:ext>
            </a:extLst>
          </p:cNvPr>
          <p:cNvSpPr/>
          <p:nvPr/>
        </p:nvSpPr>
        <p:spPr>
          <a:xfrm>
            <a:off x="2122704" y="3889289"/>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10" name="Rectangle: Rounded Corners 9">
            <a:extLst>
              <a:ext uri="{FF2B5EF4-FFF2-40B4-BE49-F238E27FC236}">
                <a16:creationId xmlns:a16="http://schemas.microsoft.com/office/drawing/2014/main" id="{E385FF58-B649-4C48-841B-0DB77D47375A}"/>
              </a:ext>
            </a:extLst>
          </p:cNvPr>
          <p:cNvSpPr/>
          <p:nvPr/>
        </p:nvSpPr>
        <p:spPr>
          <a:xfrm>
            <a:off x="2122704" y="4315646"/>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sp>
        <p:nvSpPr>
          <p:cNvPr id="11" name="Rectangle: Rounded Corners 10">
            <a:extLst>
              <a:ext uri="{FF2B5EF4-FFF2-40B4-BE49-F238E27FC236}">
                <a16:creationId xmlns:a16="http://schemas.microsoft.com/office/drawing/2014/main" id="{7074C392-2003-4053-92A0-B72767A2E157}"/>
              </a:ext>
            </a:extLst>
          </p:cNvPr>
          <p:cNvSpPr/>
          <p:nvPr/>
        </p:nvSpPr>
        <p:spPr>
          <a:xfrm>
            <a:off x="2122704" y="4742004"/>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Mapper</a:t>
            </a:r>
          </a:p>
        </p:txBody>
      </p:sp>
      <p:cxnSp>
        <p:nvCxnSpPr>
          <p:cNvPr id="13" name="Straight Arrow Connector 12">
            <a:extLst>
              <a:ext uri="{FF2B5EF4-FFF2-40B4-BE49-F238E27FC236}">
                <a16:creationId xmlns:a16="http://schemas.microsoft.com/office/drawing/2014/main" id="{36D4FD7D-6743-4E74-A187-3AAB9EFFBE25}"/>
              </a:ext>
            </a:extLst>
          </p:cNvPr>
          <p:cNvCxnSpPr>
            <a:stCxn id="4" idx="2"/>
            <a:endCxn id="5" idx="0"/>
          </p:cNvCxnSpPr>
          <p:nvPr/>
        </p:nvCxnSpPr>
        <p:spPr>
          <a:xfrm>
            <a:off x="2666999" y="1959433"/>
            <a:ext cx="5445" cy="381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E09630C-7FA9-49C3-8D3F-0BFCC6E4D65B}"/>
              </a:ext>
            </a:extLst>
          </p:cNvPr>
          <p:cNvCxnSpPr>
            <a:stCxn id="6" idx="2"/>
          </p:cNvCxnSpPr>
          <p:nvPr/>
        </p:nvCxnSpPr>
        <p:spPr>
          <a:xfrm flipH="1">
            <a:off x="2786742" y="1781633"/>
            <a:ext cx="2503714" cy="5079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0B88A32-8F42-44F0-80A0-FD7A6E2F5E6D}"/>
              </a:ext>
            </a:extLst>
          </p:cNvPr>
          <p:cNvCxnSpPr>
            <a:cxnSpLocks/>
            <a:stCxn id="5" idx="2"/>
            <a:endCxn id="7" idx="0"/>
          </p:cNvCxnSpPr>
          <p:nvPr/>
        </p:nvCxnSpPr>
        <p:spPr>
          <a:xfrm>
            <a:off x="2672444" y="2873833"/>
            <a:ext cx="5435" cy="396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96E7255-1D54-4677-8BD6-21BFAF0E7578}"/>
              </a:ext>
            </a:extLst>
          </p:cNvPr>
          <p:cNvCxnSpPr>
            <a:stCxn id="5" idx="3"/>
          </p:cNvCxnSpPr>
          <p:nvPr/>
        </p:nvCxnSpPr>
        <p:spPr>
          <a:xfrm>
            <a:off x="3973287" y="2607133"/>
            <a:ext cx="3352798" cy="163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Flowchart: Multidocument 20">
            <a:extLst>
              <a:ext uri="{FF2B5EF4-FFF2-40B4-BE49-F238E27FC236}">
                <a16:creationId xmlns:a16="http://schemas.microsoft.com/office/drawing/2014/main" id="{DCFA3EE9-E1C4-4716-8964-B39A1ECFC010}"/>
              </a:ext>
            </a:extLst>
          </p:cNvPr>
          <p:cNvSpPr/>
          <p:nvPr/>
        </p:nvSpPr>
        <p:spPr>
          <a:xfrm>
            <a:off x="7424056" y="2141769"/>
            <a:ext cx="1540326" cy="1015999"/>
          </a:xfrm>
          <a:prstGeom prst="flowChartMultidocument">
            <a:avLst/>
          </a:prstGeom>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Table Files</a:t>
            </a:r>
          </a:p>
        </p:txBody>
      </p:sp>
      <p:sp>
        <p:nvSpPr>
          <p:cNvPr id="22" name="Rectangle: Top Corners Rounded 21">
            <a:extLst>
              <a:ext uri="{FF2B5EF4-FFF2-40B4-BE49-F238E27FC236}">
                <a16:creationId xmlns:a16="http://schemas.microsoft.com/office/drawing/2014/main" id="{2FD2AE3F-BCAB-459A-B919-E85A5B55DAA3}"/>
              </a:ext>
            </a:extLst>
          </p:cNvPr>
          <p:cNvSpPr/>
          <p:nvPr/>
        </p:nvSpPr>
        <p:spPr>
          <a:xfrm>
            <a:off x="9579428" y="3048004"/>
            <a:ext cx="2324114" cy="798830"/>
          </a:xfrm>
          <a:prstGeom prst="round2Same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Distributed cache</a:t>
            </a:r>
          </a:p>
        </p:txBody>
      </p:sp>
      <p:cxnSp>
        <p:nvCxnSpPr>
          <p:cNvPr id="24" name="Straight Arrow Connector 23">
            <a:extLst>
              <a:ext uri="{FF2B5EF4-FFF2-40B4-BE49-F238E27FC236}">
                <a16:creationId xmlns:a16="http://schemas.microsoft.com/office/drawing/2014/main" id="{F7EECFF7-2459-48AF-B6BE-E4093A2F6B0E}"/>
              </a:ext>
            </a:extLst>
          </p:cNvPr>
          <p:cNvCxnSpPr>
            <a:cxnSpLocks/>
            <a:stCxn id="21" idx="3"/>
          </p:cNvCxnSpPr>
          <p:nvPr/>
        </p:nvCxnSpPr>
        <p:spPr>
          <a:xfrm>
            <a:off x="8964382" y="2649769"/>
            <a:ext cx="1638303" cy="32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35F4CB4B-966E-45ED-8A81-91CBEF1D0E53}"/>
              </a:ext>
            </a:extLst>
          </p:cNvPr>
          <p:cNvSpPr/>
          <p:nvPr/>
        </p:nvSpPr>
        <p:spPr>
          <a:xfrm>
            <a:off x="4876799" y="3739516"/>
            <a:ext cx="1371600" cy="46237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Record 1</a:t>
            </a:r>
          </a:p>
        </p:txBody>
      </p:sp>
      <p:sp>
        <p:nvSpPr>
          <p:cNvPr id="27" name="Rectangle 26">
            <a:extLst>
              <a:ext uri="{FF2B5EF4-FFF2-40B4-BE49-F238E27FC236}">
                <a16:creationId xmlns:a16="http://schemas.microsoft.com/office/drawing/2014/main" id="{771D2A1D-D66B-4AFF-8B3F-4DF3D64AD780}"/>
              </a:ext>
            </a:extLst>
          </p:cNvPr>
          <p:cNvSpPr/>
          <p:nvPr/>
        </p:nvSpPr>
        <p:spPr>
          <a:xfrm>
            <a:off x="4876799" y="4232234"/>
            <a:ext cx="1371600" cy="46237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Record 2</a:t>
            </a:r>
          </a:p>
        </p:txBody>
      </p:sp>
      <p:sp>
        <p:nvSpPr>
          <p:cNvPr id="28" name="Rectangle 27">
            <a:extLst>
              <a:ext uri="{FF2B5EF4-FFF2-40B4-BE49-F238E27FC236}">
                <a16:creationId xmlns:a16="http://schemas.microsoft.com/office/drawing/2014/main" id="{B9BC4A70-A796-4A17-A41F-63A7B09391E5}"/>
              </a:ext>
            </a:extLst>
          </p:cNvPr>
          <p:cNvSpPr/>
          <p:nvPr/>
        </p:nvSpPr>
        <p:spPr>
          <a:xfrm>
            <a:off x="4876799" y="4719778"/>
            <a:ext cx="1371600" cy="46237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Record 3</a:t>
            </a:r>
          </a:p>
        </p:txBody>
      </p:sp>
      <p:sp>
        <p:nvSpPr>
          <p:cNvPr id="29" name="Rectangle 28">
            <a:extLst>
              <a:ext uri="{FF2B5EF4-FFF2-40B4-BE49-F238E27FC236}">
                <a16:creationId xmlns:a16="http://schemas.microsoft.com/office/drawing/2014/main" id="{32B07B63-3259-4BCC-9955-1AE216F33465}"/>
              </a:ext>
            </a:extLst>
          </p:cNvPr>
          <p:cNvSpPr/>
          <p:nvPr/>
        </p:nvSpPr>
        <p:spPr>
          <a:xfrm>
            <a:off x="4876799" y="5231406"/>
            <a:ext cx="1371600" cy="46237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Record 4</a:t>
            </a:r>
          </a:p>
        </p:txBody>
      </p:sp>
      <p:sp>
        <p:nvSpPr>
          <p:cNvPr id="30" name="Rectangle 29">
            <a:extLst>
              <a:ext uri="{FF2B5EF4-FFF2-40B4-BE49-F238E27FC236}">
                <a16:creationId xmlns:a16="http://schemas.microsoft.com/office/drawing/2014/main" id="{4174A74C-7416-4BAF-870C-11B1A5E03EB0}"/>
              </a:ext>
            </a:extLst>
          </p:cNvPr>
          <p:cNvSpPr/>
          <p:nvPr/>
        </p:nvSpPr>
        <p:spPr>
          <a:xfrm>
            <a:off x="4876799" y="5767393"/>
            <a:ext cx="1371600" cy="46237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Record 5</a:t>
            </a:r>
          </a:p>
        </p:txBody>
      </p:sp>
      <p:sp>
        <p:nvSpPr>
          <p:cNvPr id="31" name="Rectangle 30">
            <a:extLst>
              <a:ext uri="{FF2B5EF4-FFF2-40B4-BE49-F238E27FC236}">
                <a16:creationId xmlns:a16="http://schemas.microsoft.com/office/drawing/2014/main" id="{F49CAB63-488F-4BD0-ABE9-65C431DD11F9}"/>
              </a:ext>
            </a:extLst>
          </p:cNvPr>
          <p:cNvSpPr/>
          <p:nvPr/>
        </p:nvSpPr>
        <p:spPr>
          <a:xfrm>
            <a:off x="4876799" y="6270722"/>
            <a:ext cx="1371600" cy="46237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Record n</a:t>
            </a:r>
          </a:p>
        </p:txBody>
      </p:sp>
      <p:sp>
        <p:nvSpPr>
          <p:cNvPr id="32" name="Rectangle: Rounded Corners 31">
            <a:extLst>
              <a:ext uri="{FF2B5EF4-FFF2-40B4-BE49-F238E27FC236}">
                <a16:creationId xmlns:a16="http://schemas.microsoft.com/office/drawing/2014/main" id="{9919D962-C9AB-4932-9EC6-24608FDEF58A}"/>
              </a:ext>
            </a:extLst>
          </p:cNvPr>
          <p:cNvSpPr/>
          <p:nvPr/>
        </p:nvSpPr>
        <p:spPr>
          <a:xfrm>
            <a:off x="2122704" y="5998579"/>
            <a:ext cx="1088572" cy="544286"/>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cxnSp>
        <p:nvCxnSpPr>
          <p:cNvPr id="34" name="Straight Arrow Connector 33">
            <a:extLst>
              <a:ext uri="{FF2B5EF4-FFF2-40B4-BE49-F238E27FC236}">
                <a16:creationId xmlns:a16="http://schemas.microsoft.com/office/drawing/2014/main" id="{2C053812-C16B-4542-9E08-53E3E3C85D8B}"/>
              </a:ext>
            </a:extLst>
          </p:cNvPr>
          <p:cNvCxnSpPr>
            <a:stCxn id="7" idx="2"/>
            <a:endCxn id="32" idx="0"/>
          </p:cNvCxnSpPr>
          <p:nvPr/>
        </p:nvCxnSpPr>
        <p:spPr>
          <a:xfrm flipH="1">
            <a:off x="2666990" y="5307335"/>
            <a:ext cx="10889" cy="6912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9D38DC62-0AA7-4655-8AB7-EF9CD57CA3D8}"/>
              </a:ext>
            </a:extLst>
          </p:cNvPr>
          <p:cNvSpPr txBox="1"/>
          <p:nvPr/>
        </p:nvSpPr>
        <p:spPr>
          <a:xfrm>
            <a:off x="6357256" y="4487641"/>
            <a:ext cx="849086" cy="1200329"/>
          </a:xfrm>
          <a:prstGeom prst="rect">
            <a:avLst/>
          </a:prstGeom>
          <a:noFill/>
        </p:spPr>
        <p:txBody>
          <a:bodyPr wrap="square" rtlCol="0">
            <a:spAutoFit/>
          </a:bodyPr>
          <a:lstStyle/>
          <a:p>
            <a:r>
              <a:rPr lang="en-US" sz="2400" b="1" dirty="0">
                <a:highlight>
                  <a:srgbClr val="00FF00"/>
                </a:highlight>
              </a:rPr>
              <a:t>Big Data File</a:t>
            </a:r>
          </a:p>
        </p:txBody>
      </p:sp>
      <p:cxnSp>
        <p:nvCxnSpPr>
          <p:cNvPr id="38" name="Straight Arrow Connector 37">
            <a:extLst>
              <a:ext uri="{FF2B5EF4-FFF2-40B4-BE49-F238E27FC236}">
                <a16:creationId xmlns:a16="http://schemas.microsoft.com/office/drawing/2014/main" id="{D3113346-18B6-4F1E-83C9-535428EB2F28}"/>
              </a:ext>
            </a:extLst>
          </p:cNvPr>
          <p:cNvCxnSpPr>
            <a:stCxn id="21" idx="1"/>
          </p:cNvCxnSpPr>
          <p:nvPr/>
        </p:nvCxnSpPr>
        <p:spPr>
          <a:xfrm flipH="1">
            <a:off x="3276588" y="2649769"/>
            <a:ext cx="4147468" cy="1007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67499BB4-F7C9-4D2C-B400-DB9B5F87B29B}"/>
              </a:ext>
            </a:extLst>
          </p:cNvPr>
          <p:cNvCxnSpPr>
            <a:stCxn id="21" idx="1"/>
          </p:cNvCxnSpPr>
          <p:nvPr/>
        </p:nvCxnSpPr>
        <p:spPr>
          <a:xfrm flipH="1">
            <a:off x="3292925" y="2649769"/>
            <a:ext cx="4131131" cy="13960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B28B49B5-5FBD-4AB0-BA50-BED05A01DD9D}"/>
              </a:ext>
            </a:extLst>
          </p:cNvPr>
          <p:cNvCxnSpPr>
            <a:cxnSpLocks/>
            <a:stCxn id="21" idx="1"/>
          </p:cNvCxnSpPr>
          <p:nvPr/>
        </p:nvCxnSpPr>
        <p:spPr>
          <a:xfrm flipH="1">
            <a:off x="3292925" y="2649769"/>
            <a:ext cx="4131131" cy="17886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3449855F-0834-493B-90D4-967FED5D77DF}"/>
              </a:ext>
            </a:extLst>
          </p:cNvPr>
          <p:cNvCxnSpPr>
            <a:stCxn id="27" idx="1"/>
          </p:cNvCxnSpPr>
          <p:nvPr/>
        </p:nvCxnSpPr>
        <p:spPr>
          <a:xfrm flipH="1" flipV="1">
            <a:off x="3292925" y="3739516"/>
            <a:ext cx="1583874" cy="7239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FDBE2CC6-2A72-4926-B7E6-A1BEB078EE64}"/>
              </a:ext>
            </a:extLst>
          </p:cNvPr>
          <p:cNvCxnSpPr>
            <a:stCxn id="26" idx="1"/>
            <a:endCxn id="11" idx="3"/>
          </p:cNvCxnSpPr>
          <p:nvPr/>
        </p:nvCxnSpPr>
        <p:spPr>
          <a:xfrm flipH="1">
            <a:off x="3276588" y="3970703"/>
            <a:ext cx="1600211" cy="9668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135B077-D85A-460A-894D-65E60FA6098E}"/>
              </a:ext>
            </a:extLst>
          </p:cNvPr>
          <p:cNvCxnSpPr>
            <a:stCxn id="28" idx="1"/>
          </p:cNvCxnSpPr>
          <p:nvPr/>
        </p:nvCxnSpPr>
        <p:spPr>
          <a:xfrm flipH="1" flipV="1">
            <a:off x="3292925" y="4201889"/>
            <a:ext cx="1583874" cy="749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A9748339-77E0-455B-A488-13D0E491E0A7}"/>
              </a:ext>
            </a:extLst>
          </p:cNvPr>
          <p:cNvCxnSpPr>
            <a:stCxn id="29" idx="1"/>
          </p:cNvCxnSpPr>
          <p:nvPr/>
        </p:nvCxnSpPr>
        <p:spPr>
          <a:xfrm flipH="1" flipV="1">
            <a:off x="3292925" y="5029204"/>
            <a:ext cx="1583874" cy="433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DC4EA237-F108-4CD4-9153-62ACB691F8C7}"/>
              </a:ext>
            </a:extLst>
          </p:cNvPr>
          <p:cNvCxnSpPr>
            <a:stCxn id="30" idx="1"/>
          </p:cNvCxnSpPr>
          <p:nvPr/>
        </p:nvCxnSpPr>
        <p:spPr>
          <a:xfrm flipH="1" flipV="1">
            <a:off x="3303814" y="4594412"/>
            <a:ext cx="1572985" cy="1404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4" name="Audio 53">
            <a:hlinkClick r:id="" action="ppaction://media"/>
            <a:extLst>
              <a:ext uri="{FF2B5EF4-FFF2-40B4-BE49-F238E27FC236}">
                <a16:creationId xmlns:a16="http://schemas.microsoft.com/office/drawing/2014/main" id="{8508FF05-41B7-4872-B9E4-D88C59C58B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737434654"/>
      </p:ext>
    </p:extLst>
  </p:cSld>
  <p:clrMapOvr>
    <a:masterClrMapping/>
  </p:clrMapOvr>
  <mc:AlternateContent xmlns:mc="http://schemas.openxmlformats.org/markup-compatibility/2006">
    <mc:Choice xmlns:p14="http://schemas.microsoft.com/office/powerpoint/2010/main" Requires="p14">
      <p:transition spd="slow" p14:dur="2000" advTm="108405"/>
    </mc:Choice>
    <mc:Fallback>
      <p:transition spd="slow" advTm="1084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Map Side Join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0" indent="0">
              <a:buNone/>
            </a:pPr>
            <a:r>
              <a:rPr lang="en-US" b="1" dirty="0"/>
              <a:t>Advantages :</a:t>
            </a:r>
          </a:p>
          <a:p>
            <a:r>
              <a:rPr lang="en-US" dirty="0"/>
              <a:t>Map-side join helps in minimizing the cost that is incurred for sorting and merging in the </a:t>
            </a:r>
            <a:r>
              <a:rPr lang="en-US" i="1" dirty="0"/>
              <a:t>shuffle</a:t>
            </a:r>
            <a:r>
              <a:rPr lang="en-US" dirty="0"/>
              <a:t> and </a:t>
            </a:r>
            <a:r>
              <a:rPr lang="en-US" i="1" dirty="0"/>
              <a:t>reduce</a:t>
            </a:r>
            <a:r>
              <a:rPr lang="en-US" dirty="0"/>
              <a:t> stages.</a:t>
            </a:r>
          </a:p>
          <a:p>
            <a:r>
              <a:rPr lang="en-US" dirty="0"/>
              <a:t>Map-side join also helps in improving the performance of the task by decreasing the time to finish the task.</a:t>
            </a:r>
          </a:p>
          <a:p>
            <a:pPr marL="0" indent="0">
              <a:buNone/>
            </a:pPr>
            <a:endParaRPr lang="en-US" dirty="0"/>
          </a:p>
          <a:p>
            <a:pPr marL="0" indent="0">
              <a:buNone/>
            </a:pPr>
            <a:r>
              <a:rPr lang="en-US" b="1" dirty="0"/>
              <a:t>Disadvantages :</a:t>
            </a:r>
          </a:p>
          <a:p>
            <a:r>
              <a:rPr lang="en-US" dirty="0"/>
              <a:t>Map side join is adequate only when one of the tables on which you perform map-side join operation is small enough to fit into the memory.  Hence it is not suitable to perform map-side join on the tables which are huge data in both of them.</a:t>
            </a:r>
          </a:p>
          <a:p>
            <a:pPr marL="457200" lvl="1" indent="0">
              <a:buNone/>
            </a:pPr>
            <a:endParaRPr lang="en-US" dirty="0"/>
          </a:p>
        </p:txBody>
      </p:sp>
      <p:pic>
        <p:nvPicPr>
          <p:cNvPr id="4" name="Audio 3">
            <a:hlinkClick r:id="" action="ppaction://media"/>
            <a:extLst>
              <a:ext uri="{FF2B5EF4-FFF2-40B4-BE49-F238E27FC236}">
                <a16:creationId xmlns:a16="http://schemas.microsoft.com/office/drawing/2014/main" id="{9D8BA67B-68C1-4A6D-A711-14BB62E109E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61685796"/>
      </p:ext>
    </p:extLst>
  </p:cSld>
  <p:clrMapOvr>
    <a:masterClrMapping/>
  </p:clrMapOvr>
  <mc:AlternateContent xmlns:mc="http://schemas.openxmlformats.org/markup-compatibility/2006">
    <mc:Choice xmlns:p14="http://schemas.microsoft.com/office/powerpoint/2010/main" Requires="p14">
      <p:transition spd="slow" p14:dur="2000" advTm="64881"/>
    </mc:Choice>
    <mc:Fallback>
      <p:transition spd="slow" advTm="648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5" name="Audio 4">
            <a:hlinkClick r:id="" action="ppaction://media"/>
            <a:extLst>
              <a:ext uri="{FF2B5EF4-FFF2-40B4-BE49-F238E27FC236}">
                <a16:creationId xmlns:a16="http://schemas.microsoft.com/office/drawing/2014/main" id="{09FF304A-E9E4-4F92-BE79-6DCFF5FB8F0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4620"/>
    </mc:Choice>
    <mc:Fallback>
      <p:transition spd="slow" advTm="4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507</TotalTime>
  <Words>295</Words>
  <Application>Microsoft Office PowerPoint</Application>
  <PresentationFormat>Widescreen</PresentationFormat>
  <Paragraphs>76</Paragraphs>
  <Slides>9</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Apache Hive Interview Questions</vt:lpstr>
      <vt:lpstr>Map Side Join vs Join</vt:lpstr>
      <vt:lpstr>Join Internals :  1. Map stage – Reads the tables data and produces join key, join value tuples.  2. Shuffle – output of map stage is sorted and merged.  3. Reduce stage – takes sorted result and performs join. </vt:lpstr>
      <vt:lpstr>Map Side Join</vt:lpstr>
      <vt:lpstr>Map Side Join</vt:lpstr>
      <vt:lpstr>Map Side Join</vt:lpstr>
      <vt:lpstr>1. The execution flow of the optimized map join is shown in the figure below.  2. After optimization, the small table needs to be read just once.  3. Also if multiple mappers are running on the same machine, the distributed cache only needs to push one copy of the hash table file to this machine.</vt:lpstr>
      <vt:lpstr>Map Side Join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Hive Interview Questions</dc:title>
  <dc:creator>Viresh Kumar</dc:creator>
  <cp:lastModifiedBy>Viresh Kumar</cp:lastModifiedBy>
  <cp:revision>59</cp:revision>
  <dcterms:created xsi:type="dcterms:W3CDTF">2019-01-05T09:32:29Z</dcterms:created>
  <dcterms:modified xsi:type="dcterms:W3CDTF">2019-01-08T09:30:34Z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2019-01-05T09:32:39.4664936Z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